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47"/>
  </p:notesMasterIdLst>
  <p:sldIdLst>
    <p:sldId id="256" r:id="rId2"/>
    <p:sldId id="324" r:id="rId3"/>
    <p:sldId id="257" r:id="rId4"/>
    <p:sldId id="258" r:id="rId5"/>
    <p:sldId id="259" r:id="rId6"/>
    <p:sldId id="260" r:id="rId7"/>
    <p:sldId id="262" r:id="rId8"/>
    <p:sldId id="322" r:id="rId9"/>
    <p:sldId id="323" r:id="rId10"/>
    <p:sldId id="267" r:id="rId11"/>
    <p:sldId id="268" r:id="rId12"/>
    <p:sldId id="269" r:id="rId13"/>
    <p:sldId id="271" r:id="rId14"/>
    <p:sldId id="325" r:id="rId15"/>
    <p:sldId id="326" r:id="rId16"/>
    <p:sldId id="327" r:id="rId17"/>
    <p:sldId id="328" r:id="rId18"/>
    <p:sldId id="272" r:id="rId19"/>
    <p:sldId id="329" r:id="rId20"/>
    <p:sldId id="273" r:id="rId21"/>
    <p:sldId id="274" r:id="rId22"/>
    <p:sldId id="275" r:id="rId23"/>
    <p:sldId id="276" r:id="rId24"/>
    <p:sldId id="277" r:id="rId25"/>
    <p:sldId id="279" r:id="rId26"/>
    <p:sldId id="278" r:id="rId27"/>
    <p:sldId id="280" r:id="rId28"/>
    <p:sldId id="291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A3953C3-62DC-4249-A3DC-3B7F66E60B46}" type="datetimeFigureOut">
              <a:rPr lang="en-US"/>
              <a:pPr>
                <a:defRPr/>
              </a:pPr>
              <a:t>15-May-18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699C23A3-58D7-448F-9C52-C78099C405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3. Transport Layer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February  2006</a:t>
            </a:r>
          </a:p>
        </p:txBody>
      </p:sp>
      <p:sp>
        <p:nvSpPr>
          <p:cNvPr id="6144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Computer Networks</a:t>
            </a:r>
          </a:p>
        </p:txBody>
      </p:sp>
      <p:sp>
        <p:nvSpPr>
          <p:cNvPr id="6144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92F39B7-9A30-475E-8721-765BB98CF681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614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D3758B-B90D-4E45-99E8-E530BB8EC4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FD6C16-7FB3-4873-BCCF-C6B7A23519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553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553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C271F9-6AA4-48D4-B4C0-C13B78C5F1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C5378D-BF6E-43E7-B3AE-929211DCB6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A1B759-625D-43F9-99F5-D7FCB6555D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5715000"/>
            <a:ext cx="4495800" cy="83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5715000"/>
            <a:ext cx="4495800" cy="83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D1730E-7C85-4ED6-8AA1-8B9B7F5196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19DC67-486A-4BC8-A6D3-0AFC0BAD92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FA5929-73D2-40EC-85A1-756111B9E8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D35CD1-F97B-4F63-B440-8518DB202C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BE1B3C-3182-4287-917F-766E3A008E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11A19B-2113-4FAF-8141-A6757A9B62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5715000"/>
            <a:ext cx="914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84F843CB-31F6-447B-BACA-D1F797C691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9pPr>
    </p:titleStyle>
    <p:bodyStyle>
      <a:lvl1pPr marL="609600" indent="-609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AutoNum type="alphaLcParenR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5334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sz="2000">
          <a:solidFill>
            <a:schemeClr val="tx1"/>
          </a:solidFill>
          <a:latin typeface="+mn-lt"/>
        </a:defRPr>
      </a:lvl2pPr>
      <a:lvl3pPr marL="1371600" indent="-4572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1"/>
          </a:solidFill>
          <a:latin typeface="+mn-lt"/>
        </a:defRPr>
      </a:lvl3pPr>
      <a:lvl4pPr marL="1752600" indent="-3810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sz="2000">
          <a:solidFill>
            <a:schemeClr val="tx1"/>
          </a:solidFill>
          <a:latin typeface="+mn-lt"/>
        </a:defRPr>
      </a:lvl4pPr>
      <a:lvl5pPr marL="2209800" indent="-3810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5pPr>
      <a:lvl6pPr marL="26670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6pPr>
      <a:lvl7pPr marL="31242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7pPr>
      <a:lvl8pPr marL="35814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8pPr>
      <a:lvl9pPr marL="40386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9938" y="338138"/>
            <a:ext cx="7772400" cy="787400"/>
          </a:xfrm>
        </p:spPr>
        <p:txBody>
          <a:bodyPr/>
          <a:lstStyle/>
          <a:p>
            <a:pPr eaLnBrk="1" hangingPunct="1"/>
            <a:r>
              <a:rPr lang="en-US" sz="6000" smtClean="0"/>
              <a:t>Transport Layer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90575" y="1358900"/>
            <a:ext cx="7751763" cy="31480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 algn="just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/>
            </a:pPr>
            <a:r>
              <a:rPr kumimoji="1" lang="en-GB" dirty="0">
                <a:latin typeface="Arial" pitchFamily="34" charset="0"/>
              </a:rPr>
              <a:t>Transport layer is an end-to-end layer – this means that nodes within the subnet do not participate in transport layer protocols – only the end hosts. </a:t>
            </a:r>
          </a:p>
          <a:p>
            <a:pPr marL="342900" indent="-342900" algn="just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endParaRPr kumimoji="1" lang="en-GB" sz="1050" dirty="0">
              <a:latin typeface="Arial" pitchFamily="34" charset="0"/>
            </a:endParaRPr>
          </a:p>
          <a:p>
            <a:pPr marL="342900" indent="-342900" algn="just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/>
            </a:pPr>
            <a:r>
              <a:rPr kumimoji="1" lang="en-GB" dirty="0">
                <a:latin typeface="Arial" pitchFamily="34" charset="0"/>
              </a:rPr>
              <a:t>As with other layers, transport layer protocols send data as a sequence of packets (segments). </a:t>
            </a:r>
          </a:p>
          <a:p>
            <a:pPr marL="342900" indent="-342900" algn="just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endParaRPr kumimoji="1" lang="en-GB" sz="1050" dirty="0">
              <a:latin typeface="Arial" pitchFamily="34" charset="0"/>
            </a:endParaRPr>
          </a:p>
          <a:p>
            <a:pPr marL="342900" indent="-342900" algn="just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/>
            </a:pPr>
            <a:r>
              <a:rPr kumimoji="1"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The </a:t>
            </a:r>
            <a:r>
              <a:rPr kumimoji="1" lang="en-GB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transport layer</a:t>
            </a:r>
            <a:r>
              <a:rPr kumimoji="1"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  provides  communication  between  two </a:t>
            </a:r>
            <a:r>
              <a:rPr kumimoji="1" lang="en-GB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processes  </a:t>
            </a:r>
            <a:r>
              <a:rPr kumimoji="1" lang="en-GB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running  on  different hosts.</a:t>
            </a:r>
          </a:p>
          <a:p>
            <a:pPr marL="342900" indent="-342900" algn="just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/>
            </a:pPr>
            <a:endParaRPr kumimoji="1" lang="en-GB" dirty="0">
              <a:latin typeface="Arial" pitchFamily="34" charset="0"/>
            </a:endParaRPr>
          </a:p>
          <a:p>
            <a:pPr algn="just">
              <a:defRPr/>
            </a:pP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9500" y="3965575"/>
            <a:ext cx="7553325" cy="24082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Elements of Transport Protocols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77988" y="1595438"/>
            <a:ext cx="7466012" cy="4957762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sz="3200" smtClean="0"/>
              <a:t>Addressing</a:t>
            </a:r>
          </a:p>
          <a:p>
            <a:pPr eaLnBrk="1" hangingPunct="1">
              <a:buFontTx/>
              <a:buChar char="•"/>
            </a:pPr>
            <a:r>
              <a:rPr lang="en-US" sz="3200" smtClean="0"/>
              <a:t>Connection Establishment</a:t>
            </a:r>
          </a:p>
          <a:p>
            <a:pPr eaLnBrk="1" hangingPunct="1">
              <a:buFontTx/>
              <a:buChar char="•"/>
            </a:pPr>
            <a:r>
              <a:rPr lang="en-US" sz="3200" smtClean="0"/>
              <a:t>Connection Release</a:t>
            </a:r>
          </a:p>
          <a:p>
            <a:pPr eaLnBrk="1" hangingPunct="1">
              <a:buFontTx/>
              <a:buChar char="•"/>
            </a:pPr>
            <a:r>
              <a:rPr lang="en-US" sz="3200" smtClean="0"/>
              <a:t>Flow Control and Buffering</a:t>
            </a:r>
          </a:p>
          <a:p>
            <a:pPr eaLnBrk="1" hangingPunct="1">
              <a:buFontTx/>
              <a:buChar char="•"/>
            </a:pPr>
            <a:r>
              <a:rPr lang="en-US" sz="3200" smtClean="0"/>
              <a:t>Multiplexing</a:t>
            </a:r>
          </a:p>
          <a:p>
            <a:pPr eaLnBrk="1" hangingPunct="1">
              <a:buFontTx/>
              <a:buChar char="•"/>
            </a:pPr>
            <a:r>
              <a:rPr lang="en-US" sz="3200" smtClean="0"/>
              <a:t>Crash Recovery</a:t>
            </a:r>
          </a:p>
          <a:p>
            <a:pPr eaLnBrk="1" hangingPunct="1">
              <a:buFontTx/>
              <a:buChar char="•"/>
            </a:pPr>
            <a:endParaRPr lang="en-US" sz="32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Transport Protocol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90675" y="5257800"/>
            <a:ext cx="7553325" cy="838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mtClean="0">
                <a:solidFill>
                  <a:schemeClr val="accent2"/>
                </a:solidFill>
              </a:rPr>
              <a:t>(a)</a:t>
            </a:r>
            <a:r>
              <a:rPr lang="en-US" smtClean="0"/>
              <a:t> Environment of the data link layer.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mtClean="0">
                <a:solidFill>
                  <a:schemeClr val="accent2"/>
                </a:solidFill>
              </a:rPr>
              <a:t>(b)</a:t>
            </a:r>
            <a:r>
              <a:rPr lang="en-US" smtClean="0"/>
              <a:t> Environment of the transport layer.</a:t>
            </a:r>
          </a:p>
        </p:txBody>
      </p:sp>
      <p:pic>
        <p:nvPicPr>
          <p:cNvPr id="12292" name="Picture 5" descr="6-0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6875" y="1809750"/>
            <a:ext cx="8412163" cy="221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0263"/>
          </a:xfrm>
        </p:spPr>
        <p:txBody>
          <a:bodyPr/>
          <a:lstStyle/>
          <a:p>
            <a:pPr eaLnBrk="1" hangingPunct="1"/>
            <a:r>
              <a:rPr lang="en-US" smtClean="0"/>
              <a:t>Addressing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019800"/>
            <a:ext cx="9144000" cy="8382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mtClean="0"/>
              <a:t>TSAPs, NSAPs and transport connections.</a:t>
            </a:r>
          </a:p>
        </p:txBody>
      </p:sp>
      <p:pic>
        <p:nvPicPr>
          <p:cNvPr id="13316" name="Picture 5" descr="6-0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81225" y="2571750"/>
            <a:ext cx="4149725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7" name="TextBox 4"/>
          <p:cNvSpPr txBox="1">
            <a:spLocks noChangeArrowheads="1"/>
          </p:cNvSpPr>
          <p:nvPr/>
        </p:nvSpPr>
        <p:spPr bwMode="auto">
          <a:xfrm>
            <a:off x="309563" y="785813"/>
            <a:ext cx="8356600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IN" sz="2200">
                <a:latin typeface="Times New Roman" pitchFamily="18" charset="0"/>
                <a:cs typeface="Times New Roman" pitchFamily="18" charset="0"/>
              </a:rPr>
              <a:t>When an application process wishes to set up a connection to a remote application process, it must specify which one to connect to. (Connectionless transport has the same problem: to whom should each message be sent?) The method normally used is to define transport addresses to which processes can listen for connection requests.</a:t>
            </a:r>
            <a:endParaRPr lang="en-US" sz="220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65125"/>
            <a:ext cx="9144000" cy="465138"/>
          </a:xfrm>
        </p:spPr>
        <p:txBody>
          <a:bodyPr/>
          <a:lstStyle/>
          <a:p>
            <a:pPr eaLnBrk="1" hangingPunct="1"/>
            <a:r>
              <a:rPr lang="en-US" smtClean="0"/>
              <a:t>Connection Establishment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3113" y="1181100"/>
            <a:ext cx="7667625" cy="3121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buFont typeface="Wingdings" pitchFamily="2" charset="2"/>
              <a:buChar char="Ø"/>
              <a:defRPr/>
            </a:pPr>
            <a:r>
              <a:rPr lang="en-US" sz="2400" dirty="0">
                <a:latin typeface="+mn-lt"/>
              </a:rPr>
              <a:t>Source send a </a:t>
            </a:r>
            <a:r>
              <a:rPr lang="en-IN" sz="2400" dirty="0">
                <a:latin typeface="+mn-lt"/>
              </a:rPr>
              <a:t>CONNECTION REQUEST segment to the destination and wait for a CONNECTION ACCEPTED reply. </a:t>
            </a:r>
          </a:p>
          <a:p>
            <a:pPr algn="just">
              <a:buFont typeface="Wingdings" pitchFamily="2" charset="2"/>
              <a:buChar char="Ø"/>
              <a:defRPr/>
            </a:pPr>
            <a:r>
              <a:rPr lang="en-IN" sz="2400" dirty="0">
                <a:latin typeface="+mn-lt"/>
              </a:rPr>
              <a:t>The problem occurs when the network can delay, corrupt, </a:t>
            </a:r>
            <a:r>
              <a:rPr lang="en-US" sz="2400" dirty="0">
                <a:latin typeface="+mn-lt"/>
              </a:rPr>
              <a:t>and duplicate packets</a:t>
            </a:r>
          </a:p>
          <a:p>
            <a:pPr marL="742950" lvl="1" indent="-285750" algn="l">
              <a:spcBef>
                <a:spcPct val="20000"/>
              </a:spcBef>
              <a:buClr>
                <a:srgbClr val="3333CC"/>
              </a:buClr>
              <a:buFontTx/>
              <a:buChar char="o"/>
              <a:defRPr/>
            </a:pPr>
            <a:r>
              <a:rPr lang="en-US" sz="2400" kern="0" dirty="0">
                <a:solidFill>
                  <a:srgbClr val="000000"/>
                </a:solidFill>
                <a:latin typeface="Times New Roman"/>
              </a:rPr>
              <a:t>Problem: same packets are received in same order a second time!</a:t>
            </a:r>
          </a:p>
          <a:p>
            <a:pPr algn="just">
              <a:buFont typeface="Wingdings" pitchFamily="2" charset="2"/>
              <a:buChar char="Ø"/>
              <a:defRPr/>
            </a:pPr>
            <a:endParaRPr lang="en-US" sz="2400" dirty="0">
              <a:latin typeface="+mn-lt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778250" y="4133850"/>
            <a:ext cx="1905000" cy="457200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Recognized?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Connection Establishment 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4000" y="1143000"/>
            <a:ext cx="9144000" cy="838200"/>
          </a:xfrm>
        </p:spPr>
        <p:txBody>
          <a:bodyPr/>
          <a:lstStyle/>
          <a:p>
            <a:pPr>
              <a:buFontTx/>
              <a:buNone/>
            </a:pPr>
            <a:r>
              <a:rPr lang="en-US" smtClean="0"/>
              <a:t>Satisfactory solutions</a:t>
            </a:r>
          </a:p>
          <a:p>
            <a:pPr lvl="1"/>
            <a:r>
              <a:rPr lang="en-US" smtClean="0">
                <a:solidFill>
                  <a:srgbClr val="FF0000"/>
                </a:solidFill>
              </a:rPr>
              <a:t>Ensure limited packet lifetime (incl. Acks)</a:t>
            </a:r>
          </a:p>
          <a:p>
            <a:pPr lvl="1"/>
            <a:r>
              <a:rPr lang="en-US" smtClean="0"/>
              <a:t>Mechanisms</a:t>
            </a:r>
          </a:p>
          <a:p>
            <a:pPr lvl="2"/>
            <a:r>
              <a:rPr lang="en-US" smtClean="0"/>
              <a:t>prevent packets from looping</a:t>
            </a:r>
          </a:p>
          <a:p>
            <a:pPr lvl="2"/>
            <a:r>
              <a:rPr lang="en-US" smtClean="0"/>
              <a:t>Hop counter in each packet</a:t>
            </a:r>
          </a:p>
          <a:p>
            <a:pPr lvl="2"/>
            <a:r>
              <a:rPr lang="en-US" smtClean="0"/>
              <a:t>timestamp in each packet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2286000" y="54864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en-GB" sz="2400">
              <a:latin typeface="Times New Roman" pitchFamily="18" charset="0"/>
            </a:endParaRPr>
          </a:p>
        </p:txBody>
      </p:sp>
      <p:sp>
        <p:nvSpPr>
          <p:cNvPr id="46086" name="Text Box 6"/>
          <p:cNvSpPr txBox="1">
            <a:spLocks noChangeArrowheads="1"/>
          </p:cNvSpPr>
          <p:nvPr/>
        </p:nvSpPr>
        <p:spPr bwMode="auto">
          <a:xfrm>
            <a:off x="4419600" y="4724400"/>
            <a:ext cx="3810000" cy="4572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Maximum packet lifetime 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6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Connection Establishment 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2425" y="1333500"/>
            <a:ext cx="9144000" cy="838200"/>
          </a:xfrm>
        </p:spPr>
        <p:txBody>
          <a:bodyPr/>
          <a:lstStyle/>
          <a:p>
            <a:pPr>
              <a:buFontTx/>
              <a:buNone/>
            </a:pPr>
            <a:r>
              <a:rPr lang="en-US" smtClean="0"/>
              <a:t>Tomlinson’s method</a:t>
            </a:r>
          </a:p>
          <a:p>
            <a:endParaRPr lang="en-US" smtClean="0"/>
          </a:p>
          <a:p>
            <a:endParaRPr lang="en-US" smtClean="0"/>
          </a:p>
          <a:p>
            <a:pPr>
              <a:buFontTx/>
              <a:buNone/>
            </a:pPr>
            <a:r>
              <a:rPr lang="en-US" smtClean="0"/>
              <a:t>Problems to solve</a:t>
            </a:r>
          </a:p>
          <a:p>
            <a:pPr lvl="1"/>
            <a:r>
              <a:rPr lang="en-US" smtClean="0"/>
              <a:t>Selection of the initial sequence number for a new connection</a:t>
            </a:r>
          </a:p>
          <a:p>
            <a:pPr lvl="1"/>
            <a:r>
              <a:rPr lang="en-US" smtClean="0"/>
              <a:t>Wrap around of sequence numbers for an active connection</a:t>
            </a:r>
          </a:p>
          <a:p>
            <a:pPr lvl="1"/>
            <a:r>
              <a:rPr lang="en-US" smtClean="0"/>
              <a:t>Handle host crashes</a:t>
            </a:r>
          </a:p>
          <a:p>
            <a:pPr lvl="1"/>
            <a:endParaRPr lang="en-US" smtClean="0"/>
          </a:p>
        </p:txBody>
      </p:sp>
      <p:sp>
        <p:nvSpPr>
          <p:cNvPr id="16388" name="Text Box 6"/>
          <p:cNvSpPr txBox="1">
            <a:spLocks noChangeArrowheads="1"/>
          </p:cNvSpPr>
          <p:nvPr/>
        </p:nvSpPr>
        <p:spPr bwMode="auto">
          <a:xfrm>
            <a:off x="1981200" y="1836738"/>
            <a:ext cx="5257800" cy="831850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Never reuse a sequence number x within the lifetime T for the packet with 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Connection Establishment 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68400"/>
            <a:ext cx="9144000" cy="533400"/>
          </a:xfrm>
        </p:spPr>
        <p:txBody>
          <a:bodyPr/>
          <a:lstStyle/>
          <a:p>
            <a:pPr>
              <a:buFontTx/>
              <a:buNone/>
            </a:pPr>
            <a:r>
              <a:rPr lang="en-US" smtClean="0"/>
              <a:t>Tomlinson’s method</a:t>
            </a:r>
          </a:p>
          <a:p>
            <a:pPr lvl="1"/>
            <a:r>
              <a:rPr lang="en-US" sz="2400" smtClean="0"/>
              <a:t>requires: clock in each host</a:t>
            </a:r>
          </a:p>
          <a:p>
            <a:pPr lvl="2"/>
            <a:r>
              <a:rPr lang="en-US" smtClean="0"/>
              <a:t>Number of bits  &gt;  number of bits in sequence number</a:t>
            </a:r>
          </a:p>
          <a:p>
            <a:pPr lvl="2"/>
            <a:r>
              <a:rPr lang="en-US" smtClean="0"/>
              <a:t>Clock keeps running,  even when a hosts crashes</a:t>
            </a:r>
          </a:p>
          <a:p>
            <a:pPr lvl="1"/>
            <a:r>
              <a:rPr lang="en-US" sz="2400" smtClean="0"/>
              <a:t>Initial sequence number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		</a:t>
            </a:r>
            <a:r>
              <a:rPr lang="en-US" smtClean="0">
                <a:solidFill>
                  <a:srgbClr val="FF0000"/>
                </a:solidFill>
              </a:rPr>
              <a:t>= lower order bits of clock</a:t>
            </a:r>
          </a:p>
          <a:p>
            <a:pPr lvl="1"/>
            <a:r>
              <a:rPr lang="en-US" sz="2400" smtClean="0"/>
              <a:t>Ensure initial sequence numbers are always OK 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		</a:t>
            </a:r>
            <a:r>
              <a:rPr lang="en-US" smtClean="0">
                <a:solidFill>
                  <a:srgbClr val="FF0000"/>
                </a:solidFill>
                <a:sym typeface="Wingdings" pitchFamily="2" charset="2"/>
              </a:rPr>
              <a:t> forbidden region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Connection Establishment 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38113" y="1143000"/>
            <a:ext cx="9144001" cy="838200"/>
          </a:xfrm>
        </p:spPr>
        <p:txBody>
          <a:bodyPr/>
          <a:lstStyle/>
          <a:p>
            <a:pPr>
              <a:buFontTx/>
              <a:buNone/>
            </a:pPr>
            <a:r>
              <a:rPr lang="en-US" smtClean="0"/>
              <a:t>	Tomlinson - forbidden region</a:t>
            </a:r>
          </a:p>
        </p:txBody>
      </p:sp>
      <p:pic>
        <p:nvPicPr>
          <p:cNvPr id="18436" name="Picture 4" descr="6-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981200"/>
            <a:ext cx="8472488" cy="3697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Connection Establishment</a:t>
            </a:r>
          </a:p>
        </p:txBody>
      </p:sp>
      <p:sp>
        <p:nvSpPr>
          <p:cNvPr id="19459" name="Text Box 5"/>
          <p:cNvSpPr txBox="1">
            <a:spLocks noChangeArrowheads="1"/>
          </p:cNvSpPr>
          <p:nvPr/>
        </p:nvSpPr>
        <p:spPr bwMode="auto">
          <a:xfrm>
            <a:off x="342900" y="4262438"/>
            <a:ext cx="8366125" cy="191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20000"/>
              </a:spcBef>
              <a:buClr>
                <a:schemeClr val="accent2"/>
              </a:buClr>
            </a:pPr>
            <a:r>
              <a:rPr lang="en-US" sz="2400">
                <a:latin typeface="Times New Roman" pitchFamily="18" charset="0"/>
              </a:rPr>
              <a:t>Three protocol scenarios for establishing a connection using a three-way handshake.  CR denotes CONNECTION REQUEST.  </a:t>
            </a:r>
            <a:br>
              <a:rPr lang="en-US" sz="2400">
                <a:latin typeface="Times New Roman" pitchFamily="18" charset="0"/>
              </a:rPr>
            </a:b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(a)</a:t>
            </a:r>
            <a:r>
              <a:rPr lang="en-US" sz="2400">
                <a:latin typeface="Times New Roman" pitchFamily="18" charset="0"/>
              </a:rPr>
              <a:t> Normal operation, </a:t>
            </a:r>
            <a:br>
              <a:rPr lang="en-US" sz="2400">
                <a:latin typeface="Times New Roman" pitchFamily="18" charset="0"/>
              </a:rPr>
            </a:b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(b)</a:t>
            </a:r>
            <a:r>
              <a:rPr lang="en-US" sz="2400">
                <a:latin typeface="Times New Roman" pitchFamily="18" charset="0"/>
              </a:rPr>
              <a:t> Old CONNECTION REQUEST appearing out of nowhere.  </a:t>
            </a:r>
            <a:br>
              <a:rPr lang="en-US" sz="2400">
                <a:latin typeface="Times New Roman" pitchFamily="18" charset="0"/>
              </a:rPr>
            </a:b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(c)</a:t>
            </a:r>
            <a:r>
              <a:rPr lang="en-US" sz="2400">
                <a:latin typeface="Times New Roman" pitchFamily="18" charset="0"/>
              </a:rPr>
              <a:t> Duplicate CONNECTION REQUEST and duplicate ACK.</a:t>
            </a:r>
          </a:p>
        </p:txBody>
      </p:sp>
      <p:pic>
        <p:nvPicPr>
          <p:cNvPr id="19460" name="Picture 6" descr="6-11"/>
          <p:cNvPicPr>
            <a:picLocks noChangeAspect="1" noChangeArrowheads="1"/>
          </p:cNvPicPr>
          <p:nvPr/>
        </p:nvPicPr>
        <p:blipFill>
          <a:blip r:embed="rId2"/>
          <a:srcRect b="49911"/>
          <a:stretch>
            <a:fillRect/>
          </a:stretch>
        </p:blipFill>
        <p:spPr bwMode="auto">
          <a:xfrm>
            <a:off x="687388" y="1744663"/>
            <a:ext cx="5106987" cy="251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7" descr="6-11"/>
          <p:cNvPicPr>
            <a:picLocks noChangeAspect="1" noChangeArrowheads="1"/>
          </p:cNvPicPr>
          <p:nvPr/>
        </p:nvPicPr>
        <p:blipFill>
          <a:blip r:embed="rId2"/>
          <a:srcRect l="22681" t="49484" r="21422"/>
          <a:stretch>
            <a:fillRect/>
          </a:stretch>
        </p:blipFill>
        <p:spPr bwMode="auto">
          <a:xfrm>
            <a:off x="5837238" y="1701800"/>
            <a:ext cx="2828925" cy="251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912813" y="1143000"/>
            <a:ext cx="6472237" cy="8001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  <a:defRPr/>
            </a:pPr>
            <a:r>
              <a:rPr lang="en-US" sz="2800" kern="0" dirty="0">
                <a:solidFill>
                  <a:srgbClr val="000000"/>
                </a:solidFill>
                <a:latin typeface="Times New Roman"/>
              </a:rPr>
              <a:t>Tomlinson – three-way-handshake</a:t>
            </a:r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Releasing a connection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2563" y="1143000"/>
            <a:ext cx="9144000" cy="838200"/>
          </a:xfrm>
        </p:spPr>
        <p:txBody>
          <a:bodyPr/>
          <a:lstStyle/>
          <a:p>
            <a:pPr>
              <a:buFontTx/>
              <a:buNone/>
            </a:pPr>
            <a:r>
              <a:rPr lang="en-US" smtClean="0"/>
              <a:t>2 styles:</a:t>
            </a:r>
          </a:p>
          <a:p>
            <a:pPr lvl="1"/>
            <a:r>
              <a:rPr lang="en-US" sz="2400" smtClean="0"/>
              <a:t>Asymmetric</a:t>
            </a:r>
          </a:p>
          <a:p>
            <a:pPr lvl="2"/>
            <a:r>
              <a:rPr lang="en-US" smtClean="0"/>
              <a:t>Connection broken when  one party hangs up</a:t>
            </a:r>
          </a:p>
          <a:p>
            <a:pPr lvl="2"/>
            <a:r>
              <a:rPr lang="en-US" smtClean="0"/>
              <a:t>Abrupt!    </a:t>
            </a:r>
            <a:r>
              <a:rPr lang="en-US" smtClean="0">
                <a:sym typeface="Wingdings" pitchFamily="2" charset="2"/>
              </a:rPr>
              <a:t> </a:t>
            </a:r>
            <a:r>
              <a:rPr lang="en-US" smtClean="0"/>
              <a:t> may result in </a:t>
            </a:r>
            <a:r>
              <a:rPr lang="en-US" smtClean="0">
                <a:solidFill>
                  <a:srgbClr val="FF0000"/>
                </a:solidFill>
              </a:rPr>
              <a:t>data loss</a:t>
            </a:r>
            <a:endParaRPr lang="en-US" smtClean="0"/>
          </a:p>
          <a:p>
            <a:pPr lvl="1"/>
            <a:r>
              <a:rPr lang="en-US" sz="2400" smtClean="0"/>
              <a:t>Symmetric</a:t>
            </a:r>
          </a:p>
          <a:p>
            <a:pPr lvl="2"/>
            <a:r>
              <a:rPr lang="en-US" smtClean="0"/>
              <a:t>Both parties should agree to release connection</a:t>
            </a:r>
          </a:p>
          <a:p>
            <a:pPr lvl="2"/>
            <a:r>
              <a:rPr lang="en-US" smtClean="0"/>
              <a:t>How to reach agreement?    </a:t>
            </a:r>
            <a:r>
              <a:rPr lang="en-US" smtClean="0">
                <a:solidFill>
                  <a:srgbClr val="FF0000"/>
                </a:solidFill>
              </a:rPr>
              <a:t>Two-army problem</a:t>
            </a:r>
          </a:p>
          <a:p>
            <a:pPr lvl="2"/>
            <a:r>
              <a:rPr lang="en-US" smtClean="0"/>
              <a:t>Solution: </a:t>
            </a:r>
            <a:r>
              <a:rPr lang="en-US" smtClean="0">
                <a:solidFill>
                  <a:srgbClr val="FF0000"/>
                </a:solidFill>
              </a:rPr>
              <a:t>three-way-handshake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Transport Layer</a:t>
            </a:r>
          </a:p>
        </p:txBody>
      </p:sp>
      <p:sp>
        <p:nvSpPr>
          <p:cNvPr id="167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43000"/>
            <a:ext cx="9144000" cy="3162300"/>
          </a:xfrm>
        </p:spPr>
        <p:txBody>
          <a:bodyPr/>
          <a:lstStyle/>
          <a:p>
            <a:pPr>
              <a:lnSpc>
                <a:spcPct val="120000"/>
              </a:lnSpc>
              <a:buFont typeface="Wingdings" pitchFamily="2" charset="2"/>
              <a:buChar char="Ø"/>
              <a:defRPr/>
            </a:pPr>
            <a:r>
              <a:rPr lang="en-US" sz="2800" dirty="0">
                <a:solidFill>
                  <a:srgbClr val="FF0000"/>
                </a:solidFill>
                <a:latin typeface="+mj-lt"/>
              </a:rPr>
              <a:t>Services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  <a:defRPr/>
            </a:pPr>
            <a:r>
              <a:rPr lang="en-US" sz="2800" dirty="0">
                <a:latin typeface="+mj-lt"/>
              </a:rPr>
              <a:t>Elements of transport protocol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  <a:defRPr/>
            </a:pPr>
            <a:r>
              <a:rPr lang="en-US" sz="2800" dirty="0">
                <a:latin typeface="+mj-lt"/>
              </a:rPr>
              <a:t>Simple transport protocol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  <a:defRPr/>
            </a:pPr>
            <a:r>
              <a:rPr lang="en-US" sz="2800" dirty="0">
                <a:latin typeface="+mj-lt"/>
              </a:rPr>
              <a:t>UDP</a:t>
            </a:r>
          </a:p>
          <a:p>
            <a:pPr>
              <a:lnSpc>
                <a:spcPct val="120000"/>
              </a:lnSpc>
              <a:buFont typeface="Wingdings" pitchFamily="2" charset="2"/>
              <a:buChar char="Ø"/>
              <a:defRPr/>
            </a:pPr>
            <a:r>
              <a:rPr lang="en-US" sz="2800" dirty="0">
                <a:latin typeface="+mj-lt"/>
              </a:rPr>
              <a:t>Remote Procedure </a:t>
            </a:r>
            <a:r>
              <a:rPr lang="en-US" sz="2800" dirty="0" smtClean="0">
                <a:latin typeface="+mj-lt"/>
              </a:rPr>
              <a:t>Call</a:t>
            </a:r>
            <a:endParaRPr lang="en-US" sz="2800" dirty="0">
              <a:latin typeface="+mj-lt"/>
            </a:endParaRPr>
          </a:p>
          <a:p>
            <a:pPr>
              <a:lnSpc>
                <a:spcPct val="120000"/>
              </a:lnSpc>
              <a:buFont typeface="Wingdings" pitchFamily="2" charset="2"/>
              <a:buChar char="Ø"/>
              <a:defRPr/>
            </a:pPr>
            <a:r>
              <a:rPr lang="en-US" sz="2800" dirty="0">
                <a:latin typeface="+mj-lt"/>
              </a:rPr>
              <a:t>TCP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Connection Release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019800"/>
            <a:ext cx="9144000" cy="8382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mtClean="0"/>
              <a:t>Abrupt disconnection with loss of data.</a:t>
            </a:r>
          </a:p>
        </p:txBody>
      </p:sp>
      <p:pic>
        <p:nvPicPr>
          <p:cNvPr id="21508" name="Picture 5" descr="6-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6513" y="1620838"/>
            <a:ext cx="3971925" cy="401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01688" y="942975"/>
            <a:ext cx="5457825" cy="522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  <a:defRPr/>
            </a:pPr>
            <a:r>
              <a:rPr lang="en-US" sz="2800" kern="0" dirty="0">
                <a:solidFill>
                  <a:srgbClr val="000000"/>
                </a:solidFill>
                <a:latin typeface="Times New Roman"/>
              </a:rPr>
              <a:t>Asymmetric: data loss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Connection Release (2)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smtClean="0"/>
              <a:t>The two-army problem.</a:t>
            </a:r>
          </a:p>
        </p:txBody>
      </p:sp>
      <p:pic>
        <p:nvPicPr>
          <p:cNvPr id="22532" name="Picture 5" descr="6-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5388" y="2062163"/>
            <a:ext cx="6680200" cy="270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914400" y="1143000"/>
            <a:ext cx="6961188" cy="8001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 algn="l">
              <a:spcBef>
                <a:spcPct val="20000"/>
              </a:spcBef>
              <a:buClr>
                <a:srgbClr val="3333CC"/>
              </a:buClr>
              <a:buSzPct val="85000"/>
              <a:buFont typeface="Wingdings" pitchFamily="2" charset="2"/>
              <a:buChar char="q"/>
              <a:defRPr/>
            </a:pPr>
            <a:r>
              <a:rPr lang="en-US" sz="2800" kern="0" dirty="0">
                <a:solidFill>
                  <a:srgbClr val="000000"/>
                </a:solidFill>
                <a:latin typeface="Times New Roman"/>
              </a:rPr>
              <a:t>Symmetric: two-army-problem</a:t>
            </a:r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Connection Release (3)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smtClean="0"/>
              <a:t>Four protocol scenarios for releasing a connection.  </a:t>
            </a:r>
            <a:r>
              <a:rPr lang="en-US" smtClean="0">
                <a:solidFill>
                  <a:schemeClr val="accent2"/>
                </a:solidFill>
              </a:rPr>
              <a:t>(a)</a:t>
            </a:r>
            <a:r>
              <a:rPr lang="en-US" smtClean="0"/>
              <a:t> Normal case of a three-way handshake.  </a:t>
            </a:r>
            <a:r>
              <a:rPr lang="en-US" smtClean="0">
                <a:solidFill>
                  <a:schemeClr val="accent2"/>
                </a:solidFill>
              </a:rPr>
              <a:t>(b)</a:t>
            </a:r>
            <a:r>
              <a:rPr lang="en-US" smtClean="0"/>
              <a:t> final ACK lost.</a:t>
            </a:r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3121025" y="2830513"/>
            <a:ext cx="1392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6-14, a, b</a:t>
            </a:r>
          </a:p>
        </p:txBody>
      </p:sp>
      <p:pic>
        <p:nvPicPr>
          <p:cNvPr id="23557" name="Picture 5" descr="6-14"/>
          <p:cNvPicPr>
            <a:picLocks noChangeAspect="1" noChangeArrowheads="1"/>
          </p:cNvPicPr>
          <p:nvPr/>
        </p:nvPicPr>
        <p:blipFill>
          <a:blip r:embed="rId2"/>
          <a:srcRect b="51152"/>
          <a:stretch>
            <a:fillRect/>
          </a:stretch>
        </p:blipFill>
        <p:spPr bwMode="auto">
          <a:xfrm>
            <a:off x="714375" y="1393825"/>
            <a:ext cx="7748588" cy="407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Connection Release (4)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3425" y="5715000"/>
            <a:ext cx="8137525" cy="838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mtClean="0">
                <a:solidFill>
                  <a:schemeClr val="accent2"/>
                </a:solidFill>
              </a:rPr>
              <a:t>(c)</a:t>
            </a:r>
            <a:r>
              <a:rPr lang="en-US" smtClean="0"/>
              <a:t> Response lost.  (</a:t>
            </a:r>
            <a:r>
              <a:rPr lang="en-US" smtClean="0">
                <a:solidFill>
                  <a:schemeClr val="accent2"/>
                </a:solidFill>
              </a:rPr>
              <a:t>d)</a:t>
            </a:r>
            <a:r>
              <a:rPr lang="en-US" smtClean="0"/>
              <a:t>  Response lost and subsequent DRs lost.</a:t>
            </a: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3121025" y="2830513"/>
            <a:ext cx="1392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6-14, c,d</a:t>
            </a:r>
          </a:p>
        </p:txBody>
      </p:sp>
      <p:pic>
        <p:nvPicPr>
          <p:cNvPr id="24581" name="Picture 5" descr="6-14"/>
          <p:cNvPicPr>
            <a:picLocks noChangeAspect="1" noChangeArrowheads="1"/>
          </p:cNvPicPr>
          <p:nvPr/>
        </p:nvPicPr>
        <p:blipFill>
          <a:blip r:embed="rId2"/>
          <a:srcRect t="50192"/>
          <a:stretch>
            <a:fillRect/>
          </a:stretch>
        </p:blipFill>
        <p:spPr bwMode="auto">
          <a:xfrm>
            <a:off x="733425" y="1006475"/>
            <a:ext cx="7967663" cy="426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Flow Control and Buffering</a:t>
            </a:r>
          </a:p>
        </p:txBody>
      </p:sp>
      <p:pic>
        <p:nvPicPr>
          <p:cNvPr id="25603" name="Picture 5" descr="6-1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71650" y="1643063"/>
            <a:ext cx="5832475" cy="334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4" name="Text Box 6"/>
          <p:cNvSpPr txBox="1">
            <a:spLocks noChangeArrowheads="1"/>
          </p:cNvSpPr>
          <p:nvPr/>
        </p:nvSpPr>
        <p:spPr bwMode="auto">
          <a:xfrm>
            <a:off x="385763" y="5329238"/>
            <a:ext cx="8758237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(a)</a:t>
            </a:r>
            <a:r>
              <a:rPr lang="en-US" sz="2400">
                <a:latin typeface="Times New Roman" pitchFamily="18" charset="0"/>
              </a:rPr>
              <a:t>  Chained fixed-size buffers.   </a:t>
            </a: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(b)</a:t>
            </a:r>
            <a:r>
              <a:rPr lang="en-US" sz="2400">
                <a:latin typeface="Times New Roman" pitchFamily="18" charset="0"/>
              </a:rPr>
              <a:t>  Chained variable-sized buffers.  </a:t>
            </a:r>
            <a:br>
              <a:rPr lang="en-US" sz="2400">
                <a:latin typeface="Times New Roman" pitchFamily="18" charset="0"/>
              </a:rPr>
            </a:b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(c)</a:t>
            </a:r>
            <a:r>
              <a:rPr lang="en-US" sz="2400">
                <a:latin typeface="Times New Roman" pitchFamily="18" charset="0"/>
              </a:rPr>
              <a:t>  One large circular buffer per connection.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5" descr="6-1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4875" y="1077913"/>
            <a:ext cx="7461250" cy="473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Flow Control and Buffering (2)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smtClean="0"/>
              <a:t>Dynamic buffer allocation.  The arrows show the direction of transmission.  An ellipsis (…) indicates a lost TPDU.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Multiplexing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smtClean="0">
                <a:solidFill>
                  <a:schemeClr val="accent2"/>
                </a:solidFill>
              </a:rPr>
              <a:t>(a)</a:t>
            </a:r>
            <a:r>
              <a:rPr lang="en-US" smtClean="0"/>
              <a:t> Upward multiplexing.    </a:t>
            </a:r>
            <a:r>
              <a:rPr lang="en-US" smtClean="0">
                <a:solidFill>
                  <a:schemeClr val="accent2"/>
                </a:solidFill>
              </a:rPr>
              <a:t>(b)</a:t>
            </a:r>
            <a:r>
              <a:rPr lang="en-US" smtClean="0"/>
              <a:t> Downward multiplexing.</a:t>
            </a:r>
          </a:p>
        </p:txBody>
      </p:sp>
      <p:pic>
        <p:nvPicPr>
          <p:cNvPr id="27652" name="Picture 5" descr="6-1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7575" y="1489075"/>
            <a:ext cx="7440613" cy="3614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Crash Recovery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smtClean="0"/>
              <a:t>Different combinations of client and server strategy.</a:t>
            </a:r>
          </a:p>
        </p:txBody>
      </p:sp>
      <p:pic>
        <p:nvPicPr>
          <p:cNvPr id="28676" name="Picture 7" descr="6-1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5000" y="1597025"/>
            <a:ext cx="7615238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15900"/>
            <a:ext cx="9144000" cy="1143000"/>
          </a:xfrm>
        </p:spPr>
        <p:txBody>
          <a:bodyPr/>
          <a:lstStyle/>
          <a:p>
            <a:pPr eaLnBrk="1" hangingPunct="1"/>
            <a:r>
              <a:rPr lang="en-US" smtClean="0"/>
              <a:t>The Internet Transport Protocols: UDP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7563" y="1995488"/>
            <a:ext cx="8326437" cy="4557712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sz="3600" smtClean="0"/>
              <a:t>Introduction to UDP</a:t>
            </a:r>
          </a:p>
          <a:p>
            <a:pPr eaLnBrk="1" hangingPunct="1">
              <a:buFontTx/>
              <a:buChar char="•"/>
            </a:pPr>
            <a:r>
              <a:rPr lang="en-US" sz="3600" smtClean="0"/>
              <a:t>Remote Procedure Call</a:t>
            </a:r>
          </a:p>
          <a:p>
            <a:pPr eaLnBrk="1" hangingPunct="1">
              <a:buFontTx/>
              <a:buChar char="•"/>
            </a:pPr>
            <a:r>
              <a:rPr lang="en-US" sz="3600" smtClean="0"/>
              <a:t>The Real-Time Transport Protocol</a:t>
            </a:r>
          </a:p>
          <a:p>
            <a:pPr eaLnBrk="1" hangingPunct="1">
              <a:buFontTx/>
              <a:buChar char="•"/>
            </a:pPr>
            <a:endParaRPr lang="en-US" sz="36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smtClean="0"/>
              <a:t>Introduction to UDP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smtClean="0"/>
              <a:t>The UDP header.</a:t>
            </a:r>
          </a:p>
        </p:txBody>
      </p:sp>
      <p:pic>
        <p:nvPicPr>
          <p:cNvPr id="30724" name="Picture 5" descr="6-2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4988" y="2682875"/>
            <a:ext cx="8207375" cy="146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-14288" y="153988"/>
            <a:ext cx="9144001" cy="1143000"/>
          </a:xfrm>
        </p:spPr>
        <p:txBody>
          <a:bodyPr/>
          <a:lstStyle/>
          <a:p>
            <a:pPr eaLnBrk="1" hangingPunct="1"/>
            <a:r>
              <a:rPr lang="en-US" smtClean="0"/>
              <a:t>The Transport Service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3588" y="1516063"/>
            <a:ext cx="7916862" cy="2676525"/>
          </a:xfrm>
        </p:spPr>
        <p:txBody>
          <a:bodyPr/>
          <a:lstStyle/>
          <a:p>
            <a:pPr algn="just" eaLnBrk="1" hangingPunct="1">
              <a:buFontTx/>
              <a:buChar char="•"/>
            </a:pPr>
            <a:r>
              <a:rPr lang="en-US" sz="3600" smtClean="0"/>
              <a:t>Services Provided to the Upper Layers</a:t>
            </a:r>
          </a:p>
          <a:p>
            <a:pPr algn="just" eaLnBrk="1" hangingPunct="1">
              <a:buFontTx/>
              <a:buChar char="•"/>
            </a:pPr>
            <a:r>
              <a:rPr lang="en-US" sz="3600" smtClean="0"/>
              <a:t>Transport Service Primitives</a:t>
            </a:r>
          </a:p>
          <a:p>
            <a:pPr algn="just" eaLnBrk="1" hangingPunct="1">
              <a:buFontTx/>
              <a:buChar char="•"/>
            </a:pPr>
            <a:r>
              <a:rPr lang="en-US" sz="3600" smtClean="0"/>
              <a:t>Berkeley Sockets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Remote Procedure Call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smtClean="0"/>
              <a:t>Steps in making a remote procedure call.  The stubs are shaded.</a:t>
            </a:r>
          </a:p>
        </p:txBody>
      </p:sp>
      <p:pic>
        <p:nvPicPr>
          <p:cNvPr id="31748" name="Picture 5" descr="6-2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5963" y="1363663"/>
            <a:ext cx="7829550" cy="383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Real-Time Transport Protocol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smtClean="0">
                <a:solidFill>
                  <a:schemeClr val="accent2"/>
                </a:solidFill>
              </a:rPr>
              <a:t>(a)</a:t>
            </a:r>
            <a:r>
              <a:rPr lang="en-US" smtClean="0"/>
              <a:t> The position of RTP in the protocol stack.  </a:t>
            </a:r>
            <a:r>
              <a:rPr lang="en-US" smtClean="0">
                <a:solidFill>
                  <a:schemeClr val="accent2"/>
                </a:solidFill>
              </a:rPr>
              <a:t>(b)</a:t>
            </a:r>
            <a:r>
              <a:rPr lang="en-US" smtClean="0"/>
              <a:t> Packet nesting.</a:t>
            </a:r>
          </a:p>
        </p:txBody>
      </p:sp>
      <p:pic>
        <p:nvPicPr>
          <p:cNvPr id="32772" name="Picture 5" descr="6-2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0725" y="1830388"/>
            <a:ext cx="7978775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Real-Time Transport Protocol (2)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smtClean="0"/>
              <a:t>The RTP header.</a:t>
            </a:r>
          </a:p>
        </p:txBody>
      </p:sp>
      <p:pic>
        <p:nvPicPr>
          <p:cNvPr id="33796" name="Picture 7" descr="6-2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2963" y="1689100"/>
            <a:ext cx="7646987" cy="332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Internet Transport Protocols: TCP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90625" y="1166813"/>
            <a:ext cx="7953375" cy="5386387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sz="2800" smtClean="0"/>
              <a:t>Introduction to TCP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sz="2800" smtClean="0"/>
              <a:t>The TCP Service Model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sz="2800" smtClean="0"/>
              <a:t>The TCP Protocol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sz="2800" smtClean="0"/>
              <a:t>The TCP Segment Header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sz="2800" smtClean="0"/>
              <a:t>TCP Connection Establishment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sz="2800" smtClean="0"/>
              <a:t>TCP Connection Release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sz="2800" smtClean="0"/>
              <a:t>TCP Connection Management Modeling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sz="2800" smtClean="0"/>
              <a:t>TCP Transmission Policy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sz="2800" smtClean="0"/>
              <a:t>TCP Congestion Control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sz="2800" smtClean="0"/>
              <a:t>TCP Timer Management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sz="2800" smtClean="0"/>
              <a:t>Wireless TCP and UDP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sz="2800" smtClean="0"/>
              <a:t>Transactional TCP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TCP Service Model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smtClean="0"/>
              <a:t>Some assigned ports.</a:t>
            </a:r>
          </a:p>
        </p:txBody>
      </p:sp>
      <p:grpSp>
        <p:nvGrpSpPr>
          <p:cNvPr id="35844" name="Group 39"/>
          <p:cNvGrpSpPr>
            <a:grpSpLocks/>
          </p:cNvGrpSpPr>
          <p:nvPr/>
        </p:nvGrpSpPr>
        <p:grpSpPr bwMode="auto">
          <a:xfrm>
            <a:off x="1968500" y="2097088"/>
            <a:ext cx="6334125" cy="2641600"/>
            <a:chOff x="1192" y="1321"/>
            <a:chExt cx="3338" cy="1664"/>
          </a:xfrm>
        </p:grpSpPr>
        <p:sp>
          <p:nvSpPr>
            <p:cNvPr id="35872" name="Rectangle 7"/>
            <p:cNvSpPr>
              <a:spLocks noChangeArrowheads="1"/>
            </p:cNvSpPr>
            <p:nvPr/>
          </p:nvSpPr>
          <p:spPr bwMode="auto">
            <a:xfrm>
              <a:off x="1192" y="1321"/>
              <a:ext cx="515" cy="1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73" name="Rectangle 8"/>
            <p:cNvSpPr>
              <a:spLocks noChangeArrowheads="1"/>
            </p:cNvSpPr>
            <p:nvPr/>
          </p:nvSpPr>
          <p:spPr bwMode="auto">
            <a:xfrm>
              <a:off x="1707" y="1321"/>
              <a:ext cx="885" cy="1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74" name="Rectangle 9"/>
            <p:cNvSpPr>
              <a:spLocks noChangeArrowheads="1"/>
            </p:cNvSpPr>
            <p:nvPr/>
          </p:nvSpPr>
          <p:spPr bwMode="auto">
            <a:xfrm>
              <a:off x="2592" y="1321"/>
              <a:ext cx="1938" cy="1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75" name="Rectangle 10"/>
            <p:cNvSpPr>
              <a:spLocks noChangeArrowheads="1"/>
            </p:cNvSpPr>
            <p:nvPr/>
          </p:nvSpPr>
          <p:spPr bwMode="auto">
            <a:xfrm>
              <a:off x="1192" y="1506"/>
              <a:ext cx="515" cy="1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76" name="Rectangle 11"/>
            <p:cNvSpPr>
              <a:spLocks noChangeArrowheads="1"/>
            </p:cNvSpPr>
            <p:nvPr/>
          </p:nvSpPr>
          <p:spPr bwMode="auto">
            <a:xfrm>
              <a:off x="1707" y="1506"/>
              <a:ext cx="885" cy="1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77" name="Rectangle 12"/>
            <p:cNvSpPr>
              <a:spLocks noChangeArrowheads="1"/>
            </p:cNvSpPr>
            <p:nvPr/>
          </p:nvSpPr>
          <p:spPr bwMode="auto">
            <a:xfrm>
              <a:off x="2592" y="1506"/>
              <a:ext cx="1938" cy="1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5878" name="Group 24"/>
            <p:cNvGrpSpPr>
              <a:grpSpLocks/>
            </p:cNvGrpSpPr>
            <p:nvPr/>
          </p:nvGrpSpPr>
          <p:grpSpPr bwMode="auto">
            <a:xfrm>
              <a:off x="1192" y="1691"/>
              <a:ext cx="3338" cy="185"/>
              <a:chOff x="1288" y="1865"/>
              <a:chExt cx="3338" cy="185"/>
            </a:xfrm>
          </p:grpSpPr>
          <p:sp>
            <p:nvSpPr>
              <p:cNvPr id="35901" name="Rectangle 13"/>
              <p:cNvSpPr>
                <a:spLocks noChangeArrowheads="1"/>
              </p:cNvSpPr>
              <p:nvPr/>
            </p:nvSpPr>
            <p:spPr bwMode="auto">
              <a:xfrm>
                <a:off x="1288" y="1865"/>
                <a:ext cx="515" cy="18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902" name="Rectangle 14"/>
              <p:cNvSpPr>
                <a:spLocks noChangeArrowheads="1"/>
              </p:cNvSpPr>
              <p:nvPr/>
            </p:nvSpPr>
            <p:spPr bwMode="auto">
              <a:xfrm>
                <a:off x="1803" y="1865"/>
                <a:ext cx="885" cy="18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903" name="Rectangle 15"/>
              <p:cNvSpPr>
                <a:spLocks noChangeArrowheads="1"/>
              </p:cNvSpPr>
              <p:nvPr/>
            </p:nvSpPr>
            <p:spPr bwMode="auto">
              <a:xfrm>
                <a:off x="2688" y="1865"/>
                <a:ext cx="1938" cy="18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5879" name="Group 23"/>
            <p:cNvGrpSpPr>
              <a:grpSpLocks/>
            </p:cNvGrpSpPr>
            <p:nvPr/>
          </p:nvGrpSpPr>
          <p:grpSpPr bwMode="auto">
            <a:xfrm>
              <a:off x="1192" y="1876"/>
              <a:ext cx="3338" cy="185"/>
              <a:chOff x="1384" y="1513"/>
              <a:chExt cx="3338" cy="185"/>
            </a:xfrm>
          </p:grpSpPr>
          <p:sp>
            <p:nvSpPr>
              <p:cNvPr id="35898" name="Rectangle 16"/>
              <p:cNvSpPr>
                <a:spLocks noChangeArrowheads="1"/>
              </p:cNvSpPr>
              <p:nvPr/>
            </p:nvSpPr>
            <p:spPr bwMode="auto">
              <a:xfrm>
                <a:off x="1384" y="1513"/>
                <a:ext cx="515" cy="18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899" name="Rectangle 17"/>
              <p:cNvSpPr>
                <a:spLocks noChangeArrowheads="1"/>
              </p:cNvSpPr>
              <p:nvPr/>
            </p:nvSpPr>
            <p:spPr bwMode="auto">
              <a:xfrm>
                <a:off x="1899" y="1513"/>
                <a:ext cx="885" cy="18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900" name="Rectangle 18"/>
              <p:cNvSpPr>
                <a:spLocks noChangeArrowheads="1"/>
              </p:cNvSpPr>
              <p:nvPr/>
            </p:nvSpPr>
            <p:spPr bwMode="auto">
              <a:xfrm>
                <a:off x="2784" y="1513"/>
                <a:ext cx="1938" cy="18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5880" name="Group 22"/>
            <p:cNvGrpSpPr>
              <a:grpSpLocks/>
            </p:cNvGrpSpPr>
            <p:nvPr/>
          </p:nvGrpSpPr>
          <p:grpSpPr bwMode="auto">
            <a:xfrm>
              <a:off x="1192" y="2061"/>
              <a:ext cx="3338" cy="185"/>
              <a:chOff x="1480" y="1609"/>
              <a:chExt cx="3338" cy="185"/>
            </a:xfrm>
          </p:grpSpPr>
          <p:sp>
            <p:nvSpPr>
              <p:cNvPr id="35895" name="Rectangle 19"/>
              <p:cNvSpPr>
                <a:spLocks noChangeArrowheads="1"/>
              </p:cNvSpPr>
              <p:nvPr/>
            </p:nvSpPr>
            <p:spPr bwMode="auto">
              <a:xfrm>
                <a:off x="1480" y="1609"/>
                <a:ext cx="515" cy="18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896" name="Rectangle 20"/>
              <p:cNvSpPr>
                <a:spLocks noChangeArrowheads="1"/>
              </p:cNvSpPr>
              <p:nvPr/>
            </p:nvSpPr>
            <p:spPr bwMode="auto">
              <a:xfrm>
                <a:off x="1995" y="1609"/>
                <a:ext cx="885" cy="18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897" name="Rectangle 21"/>
              <p:cNvSpPr>
                <a:spLocks noChangeArrowheads="1"/>
              </p:cNvSpPr>
              <p:nvPr/>
            </p:nvSpPr>
            <p:spPr bwMode="auto">
              <a:xfrm>
                <a:off x="2880" y="1609"/>
                <a:ext cx="1938" cy="18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5881" name="Rectangle 25"/>
            <p:cNvSpPr>
              <a:spLocks noChangeArrowheads="1"/>
            </p:cNvSpPr>
            <p:nvPr/>
          </p:nvSpPr>
          <p:spPr bwMode="auto">
            <a:xfrm>
              <a:off x="1192" y="2245"/>
              <a:ext cx="515" cy="1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82" name="Rectangle 26"/>
            <p:cNvSpPr>
              <a:spLocks noChangeArrowheads="1"/>
            </p:cNvSpPr>
            <p:nvPr/>
          </p:nvSpPr>
          <p:spPr bwMode="auto">
            <a:xfrm>
              <a:off x="1707" y="2245"/>
              <a:ext cx="885" cy="1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83" name="Rectangle 27"/>
            <p:cNvSpPr>
              <a:spLocks noChangeArrowheads="1"/>
            </p:cNvSpPr>
            <p:nvPr/>
          </p:nvSpPr>
          <p:spPr bwMode="auto">
            <a:xfrm>
              <a:off x="2592" y="2245"/>
              <a:ext cx="1938" cy="1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84" name="Rectangle 28"/>
            <p:cNvSpPr>
              <a:spLocks noChangeArrowheads="1"/>
            </p:cNvSpPr>
            <p:nvPr/>
          </p:nvSpPr>
          <p:spPr bwMode="auto">
            <a:xfrm>
              <a:off x="1192" y="2430"/>
              <a:ext cx="515" cy="1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85" name="Rectangle 29"/>
            <p:cNvSpPr>
              <a:spLocks noChangeArrowheads="1"/>
            </p:cNvSpPr>
            <p:nvPr/>
          </p:nvSpPr>
          <p:spPr bwMode="auto">
            <a:xfrm>
              <a:off x="1707" y="2430"/>
              <a:ext cx="885" cy="1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86" name="Rectangle 30"/>
            <p:cNvSpPr>
              <a:spLocks noChangeArrowheads="1"/>
            </p:cNvSpPr>
            <p:nvPr/>
          </p:nvSpPr>
          <p:spPr bwMode="auto">
            <a:xfrm>
              <a:off x="2592" y="2430"/>
              <a:ext cx="1938" cy="1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5887" name="Group 31"/>
            <p:cNvGrpSpPr>
              <a:grpSpLocks/>
            </p:cNvGrpSpPr>
            <p:nvPr/>
          </p:nvGrpSpPr>
          <p:grpSpPr bwMode="auto">
            <a:xfrm>
              <a:off x="1192" y="2615"/>
              <a:ext cx="3338" cy="185"/>
              <a:chOff x="1288" y="1865"/>
              <a:chExt cx="3338" cy="185"/>
            </a:xfrm>
          </p:grpSpPr>
          <p:sp>
            <p:nvSpPr>
              <p:cNvPr id="35892" name="Rectangle 32"/>
              <p:cNvSpPr>
                <a:spLocks noChangeArrowheads="1"/>
              </p:cNvSpPr>
              <p:nvPr/>
            </p:nvSpPr>
            <p:spPr bwMode="auto">
              <a:xfrm>
                <a:off x="1288" y="1865"/>
                <a:ext cx="515" cy="18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893" name="Rectangle 33"/>
              <p:cNvSpPr>
                <a:spLocks noChangeArrowheads="1"/>
              </p:cNvSpPr>
              <p:nvPr/>
            </p:nvSpPr>
            <p:spPr bwMode="auto">
              <a:xfrm>
                <a:off x="1803" y="1865"/>
                <a:ext cx="885" cy="18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894" name="Rectangle 34"/>
              <p:cNvSpPr>
                <a:spLocks noChangeArrowheads="1"/>
              </p:cNvSpPr>
              <p:nvPr/>
            </p:nvSpPr>
            <p:spPr bwMode="auto">
              <a:xfrm>
                <a:off x="2688" y="1865"/>
                <a:ext cx="1938" cy="18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5888" name="Group 35"/>
            <p:cNvGrpSpPr>
              <a:grpSpLocks/>
            </p:cNvGrpSpPr>
            <p:nvPr/>
          </p:nvGrpSpPr>
          <p:grpSpPr bwMode="auto">
            <a:xfrm>
              <a:off x="1192" y="2800"/>
              <a:ext cx="3338" cy="185"/>
              <a:chOff x="1384" y="1513"/>
              <a:chExt cx="3338" cy="185"/>
            </a:xfrm>
          </p:grpSpPr>
          <p:sp>
            <p:nvSpPr>
              <p:cNvPr id="35889" name="Rectangle 36"/>
              <p:cNvSpPr>
                <a:spLocks noChangeArrowheads="1"/>
              </p:cNvSpPr>
              <p:nvPr/>
            </p:nvSpPr>
            <p:spPr bwMode="auto">
              <a:xfrm>
                <a:off x="1384" y="1513"/>
                <a:ext cx="515" cy="18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890" name="Rectangle 37"/>
              <p:cNvSpPr>
                <a:spLocks noChangeArrowheads="1"/>
              </p:cNvSpPr>
              <p:nvPr/>
            </p:nvSpPr>
            <p:spPr bwMode="auto">
              <a:xfrm>
                <a:off x="1899" y="1513"/>
                <a:ext cx="885" cy="18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891" name="Rectangle 38"/>
              <p:cNvSpPr>
                <a:spLocks noChangeArrowheads="1"/>
              </p:cNvSpPr>
              <p:nvPr/>
            </p:nvSpPr>
            <p:spPr bwMode="auto">
              <a:xfrm>
                <a:off x="2784" y="1513"/>
                <a:ext cx="1938" cy="18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5845" name="Text Box 40"/>
          <p:cNvSpPr txBox="1">
            <a:spLocks noChangeArrowheads="1"/>
          </p:cNvSpPr>
          <p:nvPr/>
        </p:nvSpPr>
        <p:spPr bwMode="auto">
          <a:xfrm>
            <a:off x="1995488" y="2044700"/>
            <a:ext cx="6064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Port</a:t>
            </a:r>
          </a:p>
        </p:txBody>
      </p:sp>
      <p:sp>
        <p:nvSpPr>
          <p:cNvPr id="35846" name="Text Box 42"/>
          <p:cNvSpPr txBox="1">
            <a:spLocks noChangeArrowheads="1"/>
          </p:cNvSpPr>
          <p:nvPr/>
        </p:nvSpPr>
        <p:spPr bwMode="auto">
          <a:xfrm>
            <a:off x="3067050" y="2044700"/>
            <a:ext cx="10429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Protocol</a:t>
            </a:r>
          </a:p>
        </p:txBody>
      </p:sp>
      <p:sp>
        <p:nvSpPr>
          <p:cNvPr id="35847" name="Text Box 43"/>
          <p:cNvSpPr txBox="1">
            <a:spLocks noChangeArrowheads="1"/>
          </p:cNvSpPr>
          <p:nvPr/>
        </p:nvSpPr>
        <p:spPr bwMode="auto">
          <a:xfrm>
            <a:off x="4829175" y="2073275"/>
            <a:ext cx="579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Use</a:t>
            </a:r>
          </a:p>
        </p:txBody>
      </p:sp>
      <p:sp>
        <p:nvSpPr>
          <p:cNvPr id="35848" name="Text Box 46"/>
          <p:cNvSpPr txBox="1">
            <a:spLocks noChangeArrowheads="1"/>
          </p:cNvSpPr>
          <p:nvPr/>
        </p:nvSpPr>
        <p:spPr bwMode="auto">
          <a:xfrm>
            <a:off x="2058988" y="2306638"/>
            <a:ext cx="438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21</a:t>
            </a:r>
          </a:p>
        </p:txBody>
      </p:sp>
      <p:sp>
        <p:nvSpPr>
          <p:cNvPr id="35849" name="Text Box 47"/>
          <p:cNvSpPr txBox="1">
            <a:spLocks noChangeArrowheads="1"/>
          </p:cNvSpPr>
          <p:nvPr/>
        </p:nvSpPr>
        <p:spPr bwMode="auto">
          <a:xfrm>
            <a:off x="3095625" y="2349500"/>
            <a:ext cx="622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FTP</a:t>
            </a:r>
          </a:p>
        </p:txBody>
      </p:sp>
      <p:sp>
        <p:nvSpPr>
          <p:cNvPr id="35850" name="Text Box 48"/>
          <p:cNvSpPr txBox="1">
            <a:spLocks noChangeArrowheads="1"/>
          </p:cNvSpPr>
          <p:nvPr/>
        </p:nvSpPr>
        <p:spPr bwMode="auto">
          <a:xfrm>
            <a:off x="4829175" y="2352675"/>
            <a:ext cx="14144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File transfer</a:t>
            </a:r>
          </a:p>
        </p:txBody>
      </p:sp>
      <p:sp>
        <p:nvSpPr>
          <p:cNvPr id="35851" name="Text Box 50"/>
          <p:cNvSpPr txBox="1">
            <a:spLocks noChangeArrowheads="1"/>
          </p:cNvSpPr>
          <p:nvPr/>
        </p:nvSpPr>
        <p:spPr bwMode="auto">
          <a:xfrm>
            <a:off x="2058988" y="2622550"/>
            <a:ext cx="438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23</a:t>
            </a:r>
          </a:p>
        </p:txBody>
      </p:sp>
      <p:sp>
        <p:nvSpPr>
          <p:cNvPr id="35852" name="Text Box 51"/>
          <p:cNvSpPr txBox="1">
            <a:spLocks noChangeArrowheads="1"/>
          </p:cNvSpPr>
          <p:nvPr/>
        </p:nvSpPr>
        <p:spPr bwMode="auto">
          <a:xfrm>
            <a:off x="3103563" y="2662238"/>
            <a:ext cx="8318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Telnet</a:t>
            </a:r>
          </a:p>
        </p:txBody>
      </p:sp>
      <p:sp>
        <p:nvSpPr>
          <p:cNvPr id="35853" name="Text Box 52"/>
          <p:cNvSpPr txBox="1">
            <a:spLocks noChangeArrowheads="1"/>
          </p:cNvSpPr>
          <p:nvPr/>
        </p:nvSpPr>
        <p:spPr bwMode="auto">
          <a:xfrm>
            <a:off x="4829175" y="2627313"/>
            <a:ext cx="15573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Remote login</a:t>
            </a:r>
          </a:p>
        </p:txBody>
      </p:sp>
      <p:sp>
        <p:nvSpPr>
          <p:cNvPr id="35854" name="Text Box 53"/>
          <p:cNvSpPr txBox="1">
            <a:spLocks noChangeArrowheads="1"/>
          </p:cNvSpPr>
          <p:nvPr/>
        </p:nvSpPr>
        <p:spPr bwMode="auto">
          <a:xfrm>
            <a:off x="2058988" y="2936875"/>
            <a:ext cx="438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25</a:t>
            </a:r>
          </a:p>
        </p:txBody>
      </p:sp>
      <p:sp>
        <p:nvSpPr>
          <p:cNvPr id="35855" name="Text Box 54"/>
          <p:cNvSpPr txBox="1">
            <a:spLocks noChangeArrowheads="1"/>
          </p:cNvSpPr>
          <p:nvPr/>
        </p:nvSpPr>
        <p:spPr bwMode="auto">
          <a:xfrm>
            <a:off x="3095625" y="2943225"/>
            <a:ext cx="8477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SMTP</a:t>
            </a:r>
          </a:p>
        </p:txBody>
      </p:sp>
      <p:sp>
        <p:nvSpPr>
          <p:cNvPr id="35856" name="Text Box 55"/>
          <p:cNvSpPr txBox="1">
            <a:spLocks noChangeArrowheads="1"/>
          </p:cNvSpPr>
          <p:nvPr/>
        </p:nvSpPr>
        <p:spPr bwMode="auto">
          <a:xfrm>
            <a:off x="4829175" y="2921000"/>
            <a:ext cx="8731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E-mail</a:t>
            </a:r>
          </a:p>
        </p:txBody>
      </p:sp>
      <p:sp>
        <p:nvSpPr>
          <p:cNvPr id="35857" name="Text Box 56"/>
          <p:cNvSpPr txBox="1">
            <a:spLocks noChangeArrowheads="1"/>
          </p:cNvSpPr>
          <p:nvPr/>
        </p:nvSpPr>
        <p:spPr bwMode="auto">
          <a:xfrm>
            <a:off x="2058988" y="3216275"/>
            <a:ext cx="438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69</a:t>
            </a:r>
          </a:p>
        </p:txBody>
      </p:sp>
      <p:sp>
        <p:nvSpPr>
          <p:cNvPr id="35858" name="Text Box 57"/>
          <p:cNvSpPr txBox="1">
            <a:spLocks noChangeArrowheads="1"/>
          </p:cNvSpPr>
          <p:nvPr/>
        </p:nvSpPr>
        <p:spPr bwMode="auto">
          <a:xfrm>
            <a:off x="3095625" y="3235325"/>
            <a:ext cx="7778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TFTP</a:t>
            </a:r>
          </a:p>
        </p:txBody>
      </p:sp>
      <p:sp>
        <p:nvSpPr>
          <p:cNvPr id="35859" name="Text Box 58"/>
          <p:cNvSpPr txBox="1">
            <a:spLocks noChangeArrowheads="1"/>
          </p:cNvSpPr>
          <p:nvPr/>
        </p:nvSpPr>
        <p:spPr bwMode="auto">
          <a:xfrm>
            <a:off x="4829175" y="3222625"/>
            <a:ext cx="3175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Trivial File Transfer Protocol</a:t>
            </a:r>
          </a:p>
        </p:txBody>
      </p:sp>
      <p:sp>
        <p:nvSpPr>
          <p:cNvPr id="35860" name="Text Box 63"/>
          <p:cNvSpPr txBox="1">
            <a:spLocks noChangeArrowheads="1"/>
          </p:cNvSpPr>
          <p:nvPr/>
        </p:nvSpPr>
        <p:spPr bwMode="auto">
          <a:xfrm>
            <a:off x="2058988" y="3567113"/>
            <a:ext cx="438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79</a:t>
            </a:r>
          </a:p>
        </p:txBody>
      </p:sp>
      <p:sp>
        <p:nvSpPr>
          <p:cNvPr id="35861" name="Text Box 64"/>
          <p:cNvSpPr txBox="1">
            <a:spLocks noChangeArrowheads="1"/>
          </p:cNvSpPr>
          <p:nvPr/>
        </p:nvSpPr>
        <p:spPr bwMode="auto">
          <a:xfrm>
            <a:off x="3103563" y="3529013"/>
            <a:ext cx="8461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Finger</a:t>
            </a:r>
          </a:p>
        </p:txBody>
      </p:sp>
      <p:sp>
        <p:nvSpPr>
          <p:cNvPr id="35862" name="Text Box 65"/>
          <p:cNvSpPr txBox="1">
            <a:spLocks noChangeArrowheads="1"/>
          </p:cNvSpPr>
          <p:nvPr/>
        </p:nvSpPr>
        <p:spPr bwMode="auto">
          <a:xfrm>
            <a:off x="4829175" y="3529013"/>
            <a:ext cx="27352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Lookup info about a user</a:t>
            </a:r>
          </a:p>
        </p:txBody>
      </p:sp>
      <p:sp>
        <p:nvSpPr>
          <p:cNvPr id="35863" name="Text Box 66"/>
          <p:cNvSpPr txBox="1">
            <a:spLocks noChangeArrowheads="1"/>
          </p:cNvSpPr>
          <p:nvPr/>
        </p:nvSpPr>
        <p:spPr bwMode="auto">
          <a:xfrm>
            <a:off x="2058988" y="3816350"/>
            <a:ext cx="438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80</a:t>
            </a:r>
          </a:p>
        </p:txBody>
      </p:sp>
      <p:sp>
        <p:nvSpPr>
          <p:cNvPr id="35864" name="Text Box 67"/>
          <p:cNvSpPr txBox="1">
            <a:spLocks noChangeArrowheads="1"/>
          </p:cNvSpPr>
          <p:nvPr/>
        </p:nvSpPr>
        <p:spPr bwMode="auto">
          <a:xfrm>
            <a:off x="3089275" y="3860800"/>
            <a:ext cx="8207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HTTP</a:t>
            </a:r>
          </a:p>
        </p:txBody>
      </p:sp>
      <p:sp>
        <p:nvSpPr>
          <p:cNvPr id="35865" name="Text Box 68"/>
          <p:cNvSpPr txBox="1">
            <a:spLocks noChangeArrowheads="1"/>
          </p:cNvSpPr>
          <p:nvPr/>
        </p:nvSpPr>
        <p:spPr bwMode="auto">
          <a:xfrm>
            <a:off x="4829175" y="3841750"/>
            <a:ext cx="19875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World Wide Web</a:t>
            </a:r>
          </a:p>
        </p:txBody>
      </p:sp>
      <p:sp>
        <p:nvSpPr>
          <p:cNvPr id="35866" name="Text Box 69"/>
          <p:cNvSpPr txBox="1">
            <a:spLocks noChangeArrowheads="1"/>
          </p:cNvSpPr>
          <p:nvPr/>
        </p:nvSpPr>
        <p:spPr bwMode="auto">
          <a:xfrm>
            <a:off x="1925638" y="4122738"/>
            <a:ext cx="565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110</a:t>
            </a:r>
          </a:p>
        </p:txBody>
      </p:sp>
      <p:sp>
        <p:nvSpPr>
          <p:cNvPr id="35867" name="Text Box 70"/>
          <p:cNvSpPr txBox="1">
            <a:spLocks noChangeArrowheads="1"/>
          </p:cNvSpPr>
          <p:nvPr/>
        </p:nvSpPr>
        <p:spPr bwMode="auto">
          <a:xfrm>
            <a:off x="3116263" y="4111625"/>
            <a:ext cx="8620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POP-3</a:t>
            </a:r>
          </a:p>
        </p:txBody>
      </p:sp>
      <p:sp>
        <p:nvSpPr>
          <p:cNvPr id="35868" name="Text Box 71"/>
          <p:cNvSpPr txBox="1">
            <a:spLocks noChangeArrowheads="1"/>
          </p:cNvSpPr>
          <p:nvPr/>
        </p:nvSpPr>
        <p:spPr bwMode="auto">
          <a:xfrm>
            <a:off x="4829175" y="4127500"/>
            <a:ext cx="23939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Remote e-mail access</a:t>
            </a:r>
          </a:p>
        </p:txBody>
      </p:sp>
      <p:sp>
        <p:nvSpPr>
          <p:cNvPr id="35869" name="Text Box 72"/>
          <p:cNvSpPr txBox="1">
            <a:spLocks noChangeArrowheads="1"/>
          </p:cNvSpPr>
          <p:nvPr/>
        </p:nvSpPr>
        <p:spPr bwMode="auto">
          <a:xfrm>
            <a:off x="1925638" y="4421188"/>
            <a:ext cx="565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119</a:t>
            </a:r>
          </a:p>
        </p:txBody>
      </p:sp>
      <p:sp>
        <p:nvSpPr>
          <p:cNvPr id="35870" name="Text Box 73"/>
          <p:cNvSpPr txBox="1">
            <a:spLocks noChangeArrowheads="1"/>
          </p:cNvSpPr>
          <p:nvPr/>
        </p:nvSpPr>
        <p:spPr bwMode="auto">
          <a:xfrm>
            <a:off x="3089275" y="4424363"/>
            <a:ext cx="8493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NNTP</a:t>
            </a:r>
          </a:p>
        </p:txBody>
      </p:sp>
      <p:sp>
        <p:nvSpPr>
          <p:cNvPr id="35871" name="Text Box 74"/>
          <p:cNvSpPr txBox="1">
            <a:spLocks noChangeArrowheads="1"/>
          </p:cNvSpPr>
          <p:nvPr/>
        </p:nvSpPr>
        <p:spPr bwMode="auto">
          <a:xfrm>
            <a:off x="4829175" y="4411663"/>
            <a:ext cx="17462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Times New Roman" pitchFamily="18" charset="0"/>
              </a:rPr>
              <a:t>USENET news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TCP Service Model (2)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3388" y="4535488"/>
            <a:ext cx="8301037" cy="1090612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mtClean="0">
                <a:solidFill>
                  <a:schemeClr val="accent2"/>
                </a:solidFill>
              </a:rPr>
              <a:t>(a)</a:t>
            </a:r>
            <a:r>
              <a:rPr lang="en-US" smtClean="0"/>
              <a:t> Four 512-byte segments sent as separate IP datagrams.</a:t>
            </a:r>
          </a:p>
          <a:p>
            <a:pPr eaLnBrk="1" hangingPunct="1">
              <a:buFontTx/>
              <a:buNone/>
            </a:pPr>
            <a:r>
              <a:rPr lang="en-US" smtClean="0">
                <a:solidFill>
                  <a:schemeClr val="accent2"/>
                </a:solidFill>
              </a:rPr>
              <a:t>(b)</a:t>
            </a:r>
            <a:r>
              <a:rPr lang="en-US" smtClean="0"/>
              <a:t> The 2048 bytes of data delivered to the application in a single READ CALL.</a:t>
            </a:r>
          </a:p>
        </p:txBody>
      </p:sp>
      <p:pic>
        <p:nvPicPr>
          <p:cNvPr id="36868" name="Picture 5" descr="6-2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5450" y="2395538"/>
            <a:ext cx="8434388" cy="1417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TCP Segment Header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308725"/>
            <a:ext cx="9144000" cy="549275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mtClean="0"/>
              <a:t>TCP Header.</a:t>
            </a:r>
          </a:p>
        </p:txBody>
      </p:sp>
      <p:pic>
        <p:nvPicPr>
          <p:cNvPr id="37892" name="Picture 5" descr="6-2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5650" y="1201738"/>
            <a:ext cx="7718425" cy="478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TCP Segment Header (2)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smtClean="0"/>
              <a:t>The pseudoheader included in the TCP checksum.</a:t>
            </a:r>
          </a:p>
        </p:txBody>
      </p:sp>
      <p:pic>
        <p:nvPicPr>
          <p:cNvPr id="38916" name="Picture 5" descr="6-3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1025" y="2214563"/>
            <a:ext cx="8139113" cy="2474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TCP Connection Establishment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5440363"/>
            <a:ext cx="8434387" cy="838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mtClean="0">
                <a:solidFill>
                  <a:schemeClr val="accent2"/>
                </a:solidFill>
              </a:rPr>
              <a:t>(a)</a:t>
            </a:r>
            <a:r>
              <a:rPr lang="en-US" smtClean="0"/>
              <a:t> TCP connection establishment in the normal case.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mtClean="0">
                <a:solidFill>
                  <a:schemeClr val="accent2"/>
                </a:solidFill>
              </a:rPr>
              <a:t>(b)</a:t>
            </a:r>
            <a:r>
              <a:rPr lang="en-US" smtClean="0"/>
              <a:t> Call collision.</a:t>
            </a: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3789363" y="3068638"/>
            <a:ext cx="9509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6-31</a:t>
            </a:r>
          </a:p>
        </p:txBody>
      </p:sp>
      <p:pic>
        <p:nvPicPr>
          <p:cNvPr id="39941" name="Picture 7" descr="6-3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76350" y="1731963"/>
            <a:ext cx="6577013" cy="340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/>
              <a:t>TCP Connection Management Modeling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smtClean="0"/>
              <a:t>The states used in the TCP connection management finite state machine.</a:t>
            </a:r>
          </a:p>
        </p:txBody>
      </p:sp>
      <p:pic>
        <p:nvPicPr>
          <p:cNvPr id="40964" name="Picture 6" descr="6-3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03350" y="1479550"/>
            <a:ext cx="6272213" cy="3859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Services Provided to the Upper Layers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smtClean="0"/>
              <a:t>The network, transport, and application layers.</a:t>
            </a:r>
          </a:p>
        </p:txBody>
      </p:sp>
      <p:pic>
        <p:nvPicPr>
          <p:cNvPr id="5124" name="Picture 5" descr="6-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4875" y="1566863"/>
            <a:ext cx="7221538" cy="3665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smtClean="0"/>
              <a:t>TCP Connection Management Modeling (2)</a:t>
            </a:r>
          </a:p>
        </p:txBody>
      </p:sp>
      <p:sp>
        <p:nvSpPr>
          <p:cNvPr id="41987" name="Text Box 4"/>
          <p:cNvSpPr txBox="1">
            <a:spLocks noChangeArrowheads="1"/>
          </p:cNvSpPr>
          <p:nvPr/>
        </p:nvSpPr>
        <p:spPr bwMode="auto">
          <a:xfrm>
            <a:off x="192088" y="1360488"/>
            <a:ext cx="3597275" cy="447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TCP connection management finite state machine.  The heavy solid line is the normal path for a client.  The heavy dashed line is the normal path for a server.  The light lines are unusual events.  Each transition is labeled by the event causing it and the action resulting from it, separated by a slash.</a:t>
            </a:r>
          </a:p>
        </p:txBody>
      </p:sp>
      <p:pic>
        <p:nvPicPr>
          <p:cNvPr id="41988" name="Picture 6" descr="6-3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25875" y="1244600"/>
            <a:ext cx="5040313" cy="534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TCP Transmission Policy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356350"/>
            <a:ext cx="9144000" cy="50165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mtClean="0"/>
              <a:t>Window management in TCP.</a:t>
            </a:r>
          </a:p>
        </p:txBody>
      </p:sp>
      <p:pic>
        <p:nvPicPr>
          <p:cNvPr id="43012" name="Picture 5" descr="6-3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78013" y="1093788"/>
            <a:ext cx="5535612" cy="479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TCP Transmission Policy (2)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019800"/>
            <a:ext cx="9144000" cy="8382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mtClean="0"/>
              <a:t>Silly window syndrome.</a:t>
            </a:r>
          </a:p>
        </p:txBody>
      </p:sp>
      <p:pic>
        <p:nvPicPr>
          <p:cNvPr id="44036" name="Picture 5" descr="6-3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7763" y="1392238"/>
            <a:ext cx="6777037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TCP Congestion Control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3425" y="5715000"/>
            <a:ext cx="8410575" cy="838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mtClean="0">
                <a:solidFill>
                  <a:schemeClr val="accent2"/>
                </a:solidFill>
              </a:rPr>
              <a:t>(a)</a:t>
            </a:r>
            <a:r>
              <a:rPr lang="en-US" smtClean="0"/>
              <a:t> A fast network feeding a low capacity receiver.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mtClean="0">
                <a:solidFill>
                  <a:schemeClr val="accent2"/>
                </a:solidFill>
              </a:rPr>
              <a:t>(b)</a:t>
            </a:r>
            <a:r>
              <a:rPr lang="en-US" smtClean="0"/>
              <a:t> A slow network feeding a high-capacity receiver.</a:t>
            </a:r>
          </a:p>
        </p:txBody>
      </p:sp>
      <p:pic>
        <p:nvPicPr>
          <p:cNvPr id="45060" name="Picture 5" descr="6-3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3050" y="1163638"/>
            <a:ext cx="5673725" cy="424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TCP Congestion Control (2)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111875"/>
            <a:ext cx="9144000" cy="51435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mtClean="0"/>
              <a:t>An example of the Internet congestion algorithm.</a:t>
            </a:r>
          </a:p>
        </p:txBody>
      </p:sp>
      <p:pic>
        <p:nvPicPr>
          <p:cNvPr id="46084" name="Picture 5" descr="6-3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0450" y="955675"/>
            <a:ext cx="6996113" cy="496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TCP Timer Management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8763" y="5437188"/>
            <a:ext cx="9144000" cy="1284287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mtClean="0">
                <a:solidFill>
                  <a:schemeClr val="accent2"/>
                </a:solidFill>
              </a:rPr>
              <a:t>(a)</a:t>
            </a:r>
            <a:r>
              <a:rPr lang="en-US" smtClean="0"/>
              <a:t> Probability density of ACK arrival times in the data link layer.  </a:t>
            </a:r>
          </a:p>
          <a:p>
            <a:pPr eaLnBrk="1" hangingPunct="1">
              <a:buFontTx/>
              <a:buNone/>
            </a:pPr>
            <a:r>
              <a:rPr lang="en-US" smtClean="0">
                <a:solidFill>
                  <a:schemeClr val="accent2"/>
                </a:solidFill>
              </a:rPr>
              <a:t>(b)</a:t>
            </a:r>
            <a:r>
              <a:rPr lang="en-US" smtClean="0"/>
              <a:t> Probability density of  ACK arrival times for TCP.</a:t>
            </a:r>
          </a:p>
        </p:txBody>
      </p:sp>
      <p:pic>
        <p:nvPicPr>
          <p:cNvPr id="47108" name="Picture 5" descr="6-3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4075" y="1144588"/>
            <a:ext cx="7575550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Transport Service Primitives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4724400"/>
            <a:ext cx="9144000" cy="8382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mtClean="0"/>
              <a:t>The primitives for a simple transport service.</a:t>
            </a:r>
          </a:p>
        </p:txBody>
      </p:sp>
      <p:pic>
        <p:nvPicPr>
          <p:cNvPr id="6148" name="Picture 5" descr="6-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2475" y="2143125"/>
            <a:ext cx="776605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Transport Service Primitives (2)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r>
              <a:rPr lang="en-US" smtClean="0"/>
              <a:t>The nesting of TPDUs, packets, and frames.</a:t>
            </a:r>
          </a:p>
        </p:txBody>
      </p:sp>
      <p:pic>
        <p:nvPicPr>
          <p:cNvPr id="7172" name="Picture 5" descr="6-0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8613" y="2171700"/>
            <a:ext cx="8423275" cy="253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Transport Service Primitives (3)</a:t>
            </a:r>
          </a:p>
        </p:txBody>
      </p:sp>
      <p:sp>
        <p:nvSpPr>
          <p:cNvPr id="8195" name="Text Box 4"/>
          <p:cNvSpPr txBox="1">
            <a:spLocks noChangeArrowheads="1"/>
          </p:cNvSpPr>
          <p:nvPr/>
        </p:nvSpPr>
        <p:spPr bwMode="auto">
          <a:xfrm>
            <a:off x="312738" y="5160963"/>
            <a:ext cx="8531225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A state diagram for a simple connection management scheme.  Transitions labeled in italics are caused by packet arrivals.  The solid lines show the client's state sequence.   The dashed lines show the server's state sequence. </a:t>
            </a:r>
          </a:p>
        </p:txBody>
      </p:sp>
      <p:pic>
        <p:nvPicPr>
          <p:cNvPr id="8196" name="Picture 6" descr="6-0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9175" y="1303338"/>
            <a:ext cx="4641850" cy="361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Berkeley service primitives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43000"/>
            <a:ext cx="9144000" cy="838200"/>
          </a:xfrm>
        </p:spPr>
        <p:txBody>
          <a:bodyPr/>
          <a:lstStyle/>
          <a:p>
            <a:pPr>
              <a:buFontTx/>
              <a:buNone/>
            </a:pPr>
            <a:r>
              <a:rPr lang="en-US" b="1" smtClean="0"/>
              <a:t>            </a:t>
            </a:r>
            <a:r>
              <a:rPr lang="en-US" b="1" u="sng" smtClean="0"/>
              <a:t> Used in Berkeley UNIX for TCP</a:t>
            </a:r>
          </a:p>
          <a:p>
            <a:r>
              <a:rPr lang="en-US" smtClean="0"/>
              <a:t>Addressing primitives:</a:t>
            </a:r>
          </a:p>
          <a:p>
            <a:pPr lvl="1"/>
            <a:endParaRPr lang="en-US" smtClean="0"/>
          </a:p>
          <a:p>
            <a:r>
              <a:rPr lang="en-US" smtClean="0"/>
              <a:t>Server primitives:</a:t>
            </a:r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Client primitives:</a:t>
            </a:r>
          </a:p>
          <a:p>
            <a:pPr lvl="1"/>
            <a:endParaRPr lang="en-US" smtClean="0"/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4953000" y="1828800"/>
            <a:ext cx="2514600" cy="66992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70000"/>
              </a:lnSpc>
              <a:spcBef>
                <a:spcPct val="50000"/>
              </a:spcBef>
            </a:pPr>
            <a:r>
              <a:rPr lang="en-US" sz="2000">
                <a:latin typeface="Times New Roman" pitchFamily="18" charset="0"/>
              </a:rPr>
              <a:t>socket</a:t>
            </a:r>
          </a:p>
          <a:p>
            <a:pPr eaLnBrk="0" hangingPunct="0">
              <a:lnSpc>
                <a:spcPct val="70000"/>
              </a:lnSpc>
              <a:spcBef>
                <a:spcPct val="50000"/>
              </a:spcBef>
            </a:pPr>
            <a:r>
              <a:rPr lang="en-US" sz="2000">
                <a:latin typeface="Times New Roman" pitchFamily="18" charset="0"/>
              </a:rPr>
              <a:t>bind</a:t>
            </a:r>
          </a:p>
        </p:txBody>
      </p:sp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4953000" y="2667000"/>
            <a:ext cx="2590800" cy="152717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lang="en-US" sz="2000">
                <a:latin typeface="Times New Roman" pitchFamily="18" charset="0"/>
              </a:rPr>
              <a:t>listen</a:t>
            </a:r>
          </a:p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lang="en-US" sz="2000">
                <a:latin typeface="Times New Roman" pitchFamily="18" charset="0"/>
              </a:rPr>
              <a:t>accept</a:t>
            </a:r>
          </a:p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lang="en-US" sz="2000">
                <a:latin typeface="Times New Roman" pitchFamily="18" charset="0"/>
              </a:rPr>
              <a:t>send + receive</a:t>
            </a:r>
          </a:p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lang="en-US" sz="2000">
                <a:latin typeface="Times New Roman" pitchFamily="18" charset="0"/>
              </a:rPr>
              <a:t>close</a:t>
            </a:r>
          </a:p>
        </p:txBody>
      </p:sp>
      <p:sp>
        <p:nvSpPr>
          <p:cNvPr id="9222" name="Text Box 6"/>
          <p:cNvSpPr txBox="1">
            <a:spLocks noChangeArrowheads="1"/>
          </p:cNvSpPr>
          <p:nvPr/>
        </p:nvSpPr>
        <p:spPr bwMode="auto">
          <a:xfrm>
            <a:off x="4953000" y="4495800"/>
            <a:ext cx="2667000" cy="10350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70000"/>
              </a:lnSpc>
              <a:spcBef>
                <a:spcPct val="50000"/>
              </a:spcBef>
            </a:pPr>
            <a:r>
              <a:rPr lang="en-US" sz="2000">
                <a:latin typeface="Times New Roman" pitchFamily="18" charset="0"/>
              </a:rPr>
              <a:t>connect</a:t>
            </a:r>
          </a:p>
          <a:p>
            <a:pPr eaLnBrk="0" hangingPunct="0">
              <a:lnSpc>
                <a:spcPct val="70000"/>
              </a:lnSpc>
              <a:spcBef>
                <a:spcPct val="50000"/>
              </a:spcBef>
            </a:pPr>
            <a:r>
              <a:rPr lang="en-US" sz="2000">
                <a:latin typeface="Times New Roman" pitchFamily="18" charset="0"/>
              </a:rPr>
              <a:t>send + receive</a:t>
            </a:r>
          </a:p>
          <a:p>
            <a:pPr eaLnBrk="0" hangingPunct="0">
              <a:lnSpc>
                <a:spcPct val="70000"/>
              </a:lnSpc>
              <a:spcBef>
                <a:spcPct val="50000"/>
              </a:spcBef>
            </a:pPr>
            <a:r>
              <a:rPr lang="en-US" sz="2000">
                <a:latin typeface="Times New Roman" pitchFamily="18" charset="0"/>
              </a:rPr>
              <a:t>close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Berkeley service primitives</a:t>
            </a:r>
          </a:p>
        </p:txBody>
      </p:sp>
      <p:graphicFrame>
        <p:nvGraphicFramePr>
          <p:cNvPr id="30781" name="Group 61"/>
          <p:cNvGraphicFramePr>
            <a:graphicFrameLocks noGrp="1"/>
          </p:cNvGraphicFramePr>
          <p:nvPr/>
        </p:nvGraphicFramePr>
        <p:xfrm>
          <a:off x="762000" y="1447800"/>
          <a:ext cx="7620000" cy="4264025"/>
        </p:xfrm>
        <a:graphic>
          <a:graphicData uri="http://schemas.openxmlformats.org/drawingml/2006/table">
            <a:tbl>
              <a:tblPr/>
              <a:tblGrid>
                <a:gridCol w="1144588"/>
                <a:gridCol w="6475412"/>
              </a:tblGrid>
              <a:tr h="593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socket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create new communication end point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bind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attach a local address to a socket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5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listen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announce willingness to accept connections; give queue size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accept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block caller until a connection request arrives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connect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actively attempt to establish a connection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send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send some data over the connection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receive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receive some data from the connection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close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release the connection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annenbaum">
  <a:themeElements>
    <a:clrScheme name="Tannenbaum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annenbaum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annenbaum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annenbaum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Tannenbaum</Template>
  <TotalTime>1412</TotalTime>
  <Words>1167</Words>
  <Application>Microsoft PowerPoint</Application>
  <PresentationFormat>On-screen Show (4:3)</PresentationFormat>
  <Paragraphs>220</Paragraphs>
  <Slides>45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Tannenbaum</vt:lpstr>
      <vt:lpstr>Transport Layer</vt:lpstr>
      <vt:lpstr>Transport Layer</vt:lpstr>
      <vt:lpstr>The Transport Service</vt:lpstr>
      <vt:lpstr>Services Provided to the Upper Layers</vt:lpstr>
      <vt:lpstr>Transport Service Primitives</vt:lpstr>
      <vt:lpstr>Transport Service Primitives (2)</vt:lpstr>
      <vt:lpstr>Transport Service Primitives (3)</vt:lpstr>
      <vt:lpstr>Berkeley service primitives</vt:lpstr>
      <vt:lpstr>Berkeley service primitives</vt:lpstr>
      <vt:lpstr>Elements of Transport Protocols</vt:lpstr>
      <vt:lpstr>Transport Protocol</vt:lpstr>
      <vt:lpstr>Addressing</vt:lpstr>
      <vt:lpstr>Connection Establishment </vt:lpstr>
      <vt:lpstr>Connection Establishment </vt:lpstr>
      <vt:lpstr>Connection Establishment </vt:lpstr>
      <vt:lpstr>Connection Establishment </vt:lpstr>
      <vt:lpstr>Connection Establishment </vt:lpstr>
      <vt:lpstr>Connection Establishment</vt:lpstr>
      <vt:lpstr>Releasing a connection</vt:lpstr>
      <vt:lpstr>Connection Release</vt:lpstr>
      <vt:lpstr>Connection Release (2)</vt:lpstr>
      <vt:lpstr>Connection Release (3)</vt:lpstr>
      <vt:lpstr>Connection Release (4)</vt:lpstr>
      <vt:lpstr>Flow Control and Buffering</vt:lpstr>
      <vt:lpstr>Flow Control and Buffering (2)</vt:lpstr>
      <vt:lpstr>Multiplexing</vt:lpstr>
      <vt:lpstr>Crash Recovery</vt:lpstr>
      <vt:lpstr>The Internet Transport Protocols: UDP</vt:lpstr>
      <vt:lpstr>Introduction to UDP</vt:lpstr>
      <vt:lpstr>Remote Procedure Call</vt:lpstr>
      <vt:lpstr>The Real-Time Transport Protocol</vt:lpstr>
      <vt:lpstr>The Real-Time Transport Protocol (2)</vt:lpstr>
      <vt:lpstr>The Internet Transport Protocols: TCP</vt:lpstr>
      <vt:lpstr>The TCP Service Model</vt:lpstr>
      <vt:lpstr>The TCP Service Model (2)</vt:lpstr>
      <vt:lpstr>The TCP Segment Header</vt:lpstr>
      <vt:lpstr>The TCP Segment Header (2)</vt:lpstr>
      <vt:lpstr>TCP Connection Establishment</vt:lpstr>
      <vt:lpstr>TCP Connection Management Modeling</vt:lpstr>
      <vt:lpstr>TCP Connection Management Modeling (2)</vt:lpstr>
      <vt:lpstr>TCP Transmission Policy</vt:lpstr>
      <vt:lpstr>TCP Transmission Policy (2)</vt:lpstr>
      <vt:lpstr>TCP Congestion Control</vt:lpstr>
      <vt:lpstr>TCP Congestion Control (2)</vt:lpstr>
      <vt:lpstr>TCP Timer Management</vt:lpstr>
    </vt:vector>
  </TitlesOfParts>
  <Company>East Texas Data Service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Transport Layer</dc:title>
  <dc:creator>Steve Armstrong</dc:creator>
  <cp:lastModifiedBy>user</cp:lastModifiedBy>
  <cp:revision>69</cp:revision>
  <dcterms:created xsi:type="dcterms:W3CDTF">2002-07-29T13:02:35Z</dcterms:created>
  <dcterms:modified xsi:type="dcterms:W3CDTF">2018-05-15T06:28:31Z</dcterms:modified>
</cp:coreProperties>
</file>